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371" r:id="rId2"/>
    <p:sldId id="341" r:id="rId3"/>
    <p:sldId id="361" r:id="rId4"/>
    <p:sldId id="340" r:id="rId5"/>
    <p:sldId id="346" r:id="rId6"/>
    <p:sldId id="345" r:id="rId7"/>
    <p:sldId id="364" r:id="rId8"/>
    <p:sldId id="365" r:id="rId9"/>
    <p:sldId id="367" r:id="rId10"/>
    <p:sldId id="372" r:id="rId11"/>
    <p:sldId id="363" r:id="rId12"/>
    <p:sldId id="362" r:id="rId13"/>
    <p:sldId id="342" r:id="rId14"/>
    <p:sldId id="343" r:id="rId15"/>
    <p:sldId id="366" r:id="rId16"/>
    <p:sldId id="344" r:id="rId17"/>
    <p:sldId id="347" r:id="rId18"/>
    <p:sldId id="348" r:id="rId19"/>
    <p:sldId id="349" r:id="rId20"/>
    <p:sldId id="350" r:id="rId21"/>
    <p:sldId id="352" r:id="rId22"/>
    <p:sldId id="374" r:id="rId23"/>
    <p:sldId id="375" r:id="rId24"/>
    <p:sldId id="376" r:id="rId25"/>
    <p:sldId id="377" r:id="rId26"/>
    <p:sldId id="357" r:id="rId27"/>
    <p:sldId id="273" r:id="rId28"/>
    <p:sldId id="276" r:id="rId29"/>
    <p:sldId id="379" r:id="rId30"/>
    <p:sldId id="378" r:id="rId31"/>
    <p:sldId id="380" r:id="rId32"/>
    <p:sldId id="38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4157313-25C4-4FE2-8810-F27524A54975}">
          <p14:sldIdLst>
            <p14:sldId id="371"/>
            <p14:sldId id="341"/>
            <p14:sldId id="361"/>
            <p14:sldId id="340"/>
            <p14:sldId id="346"/>
            <p14:sldId id="345"/>
            <p14:sldId id="364"/>
            <p14:sldId id="365"/>
            <p14:sldId id="367"/>
            <p14:sldId id="372"/>
            <p14:sldId id="363"/>
            <p14:sldId id="362"/>
            <p14:sldId id="342"/>
            <p14:sldId id="343"/>
            <p14:sldId id="366"/>
            <p14:sldId id="344"/>
            <p14:sldId id="347"/>
            <p14:sldId id="348"/>
            <p14:sldId id="349"/>
            <p14:sldId id="350"/>
            <p14:sldId id="352"/>
            <p14:sldId id="374"/>
            <p14:sldId id="375"/>
            <p14:sldId id="376"/>
            <p14:sldId id="377"/>
            <p14:sldId id="357"/>
            <p14:sldId id="273"/>
            <p14:sldId id="276"/>
            <p14:sldId id="379"/>
            <p14:sldId id="378"/>
            <p14:sldId id="380"/>
            <p14:sldId id="381"/>
          </p14:sldIdLst>
        </p14:section>
        <p14:section name="Untitled Section" id="{0A8EAE78-1FD2-49DD-ABD4-585F6FA4267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3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552A7-F65A-46A2-A22E-C93AA92D3CC5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76B2A-9A5B-432D-954E-3CA837176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27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7057" y="1122363"/>
            <a:ext cx="10531929" cy="2387600"/>
          </a:xfrm>
        </p:spPr>
        <p:txBody>
          <a:bodyPr anchor="b"/>
          <a:lstStyle>
            <a:lvl1pPr algn="ctr"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4354"/>
            <a:ext cx="9144000" cy="1443446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5226" y="6352719"/>
            <a:ext cx="612320" cy="365125"/>
          </a:xfrm>
        </p:spPr>
        <p:txBody>
          <a:bodyPr/>
          <a:lstStyle>
            <a:lvl1pPr>
              <a:defRPr sz="1600"/>
            </a:lvl1pPr>
          </a:lstStyle>
          <a:p>
            <a:fld id="{F91A3952-A237-4C1E-B169-F29C0CF1F60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4454" y="6330765"/>
            <a:ext cx="10927352" cy="365125"/>
          </a:xfrm>
        </p:spPr>
        <p:txBody>
          <a:bodyPr/>
          <a:lstStyle/>
          <a:p>
            <a:r>
              <a:rPr lang="en-US" dirty="0"/>
              <a:t>EMERGING TECHNOLOGIES FOR SMART GOVERNANCE (2023)</a:t>
            </a:r>
          </a:p>
        </p:txBody>
      </p:sp>
    </p:spTree>
    <p:extLst>
      <p:ext uri="{BB962C8B-B14F-4D97-AF65-F5344CB8AC3E}">
        <p14:creationId xmlns:p14="http://schemas.microsoft.com/office/powerpoint/2010/main" val="1480912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EMERGING TECHNOLOGIES FOR SMART GOVERNANCE (2023)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68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EMERGING TECHNOLOGIES FOR SMART GOVERNANCE (2023)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0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5" y="274320"/>
            <a:ext cx="11730445" cy="966652"/>
          </a:xfr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550" y="1240972"/>
            <a:ext cx="11686900" cy="509396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7622" y="6343830"/>
            <a:ext cx="501828" cy="365125"/>
          </a:xfrm>
        </p:spPr>
        <p:txBody>
          <a:bodyPr/>
          <a:lstStyle>
            <a:lvl1pPr>
              <a:defRPr b="0"/>
            </a:lvl1pPr>
          </a:lstStyle>
          <a:p>
            <a:fld id="{F91A3952-A237-4C1E-B169-F29C0CF1F60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550" y="6352720"/>
            <a:ext cx="11185072" cy="365125"/>
          </a:xfrm>
        </p:spPr>
        <p:txBody>
          <a:bodyPr/>
          <a:lstStyle/>
          <a:p>
            <a:r>
              <a:rPr lang="en-US"/>
              <a:t>EMERGING TECHNOLOGIES FOR SMART GOVERNANCE (2023)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153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268537"/>
            <a:ext cx="10515600" cy="1320845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8579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692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879" y="149225"/>
            <a:ext cx="11740241" cy="10636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5878" y="1253330"/>
            <a:ext cx="5870122" cy="50776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5" y="1253330"/>
            <a:ext cx="5793920" cy="50776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5878" y="6343650"/>
            <a:ext cx="11127921" cy="365125"/>
          </a:xfrm>
        </p:spPr>
        <p:txBody>
          <a:bodyPr/>
          <a:lstStyle/>
          <a:p>
            <a:r>
              <a:rPr lang="en-US" dirty="0"/>
              <a:t>EMERGING TECHNOLOGIES FOR SMART GOVERNANCE (2023)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53800" y="6356350"/>
            <a:ext cx="612321" cy="365125"/>
          </a:xfrm>
        </p:spPr>
        <p:txBody>
          <a:bodyPr/>
          <a:lstStyle/>
          <a:p>
            <a:fld id="{F91A3952-A237-4C1E-B169-F29C0CF1F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84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59" y="272257"/>
            <a:ext cx="11714162" cy="10340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59" y="1390651"/>
            <a:ext cx="57456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60" y="2298927"/>
            <a:ext cx="5745616" cy="38907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199" y="1390651"/>
            <a:ext cx="576784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2298927"/>
            <a:ext cx="5793921" cy="38907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5879" y="6356350"/>
            <a:ext cx="11127922" cy="365125"/>
          </a:xfrm>
        </p:spPr>
        <p:txBody>
          <a:bodyPr/>
          <a:lstStyle/>
          <a:p>
            <a:r>
              <a:rPr lang="en-US"/>
              <a:t>EMERGING TECHNOLOGIES FOR SMART GOVERNANCE (2023)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F91A3952-A237-4C1E-B169-F29C0CF1F6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959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16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EMERGING TECHNOLOGIES FOR SMART GOVERNANCE (2023)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91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EMERGING TECHNOLOGIES FOR SMART GOVERNANCE (2023)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84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EMERGING TECHNOLOGIES FOR SMART GOVERNANCE (2023)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20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77348"/>
            <a:ext cx="11127920" cy="1063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371600"/>
            <a:ext cx="11127921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EMERGING TECHNOLOGIES FOR SMART GOVERNANCE (2023)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801" y="6356350"/>
            <a:ext cx="612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tint val="7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fld id="{F91A3952-A237-4C1E-B169-F29C0CF1F60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7DFF2C-2F33-3752-17C4-0C5DBF359F6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" y="13063"/>
            <a:ext cx="12192000" cy="68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69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42586" y="3247445"/>
            <a:ext cx="11622157" cy="68069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002060"/>
                </a:solidFill>
                <a:latin typeface="+mn-lt"/>
              </a:rPr>
              <a:t>ET2223 Microprocessors Microcontrollers &amp; Embedded Systems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11990" y="4967376"/>
            <a:ext cx="6483350" cy="1293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 err="1">
                <a:solidFill>
                  <a:schemeClr val="tx1"/>
                </a:solidFill>
              </a:rPr>
              <a:t>Dr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Budditha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Hettige</a:t>
            </a:r>
            <a:endParaRPr lang="en-US" sz="28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sz="2000" dirty="0"/>
              <a:t>Department of Computer Engineering</a:t>
            </a:r>
          </a:p>
          <a:p>
            <a:pPr algn="ctr">
              <a:defRPr/>
            </a:pPr>
            <a:r>
              <a:rPr lang="en-US" sz="2000" dirty="0"/>
              <a:t>General Sir John Kotelawala Defence University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FB5B92-BED0-3D2E-B384-B6A81C24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926" y="522737"/>
            <a:ext cx="4953000" cy="26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34B5A-28B0-7C09-A092-FE7A02FF9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D8C89-2A0C-A019-1E0A-E8C743260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1971, Intel released what is widely recognized as the first commercially available processor, the 4004</a:t>
            </a:r>
          </a:p>
          <a:p>
            <a:r>
              <a:rPr lang="en-US" sz="2400" dirty="0"/>
              <a:t>In 1987, the first embedded operating system, the real-time VxWorks, was released by Wind River.</a:t>
            </a:r>
          </a:p>
          <a:p>
            <a:r>
              <a:rPr lang="en-US" sz="2400" dirty="0"/>
              <a:t>Microsoft's Windows Embedded CE was released in 1996.</a:t>
            </a:r>
          </a:p>
          <a:p>
            <a:r>
              <a:rPr lang="en-US" sz="2400" dirty="0"/>
              <a:t>1990s, the first embedded Linux products began to appear.</a:t>
            </a:r>
          </a:p>
          <a:p>
            <a:r>
              <a:rPr lang="en-US" sz="2400" dirty="0"/>
              <a:t>Today, Linux is used in almost all embedded devices.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2F855-BD34-8AC3-D8C5-45AF5FB6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1B068-28CF-77DF-3806-773F2837B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777" y="4662489"/>
            <a:ext cx="3028950" cy="15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6B9168-3A7C-A0D4-5C8B-69709DC30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282" y="4576764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906C-9D31-AD85-41EA-B2D85529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vs 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E996F-481D-6F5F-1A51-9B961523C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76FEA-CEAB-F116-CD98-0BD28B53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224" y="1315321"/>
            <a:ext cx="5338162" cy="4345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C045D6-7D3A-325C-FD7A-592844B47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6" y="1195843"/>
            <a:ext cx="5109117" cy="446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90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3D79-92DE-3886-B4A4-6E10E33D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purpose Computers vs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0C770-C309-459B-FA59-FFAB5012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615" y="1195844"/>
            <a:ext cx="5296846" cy="4981120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Computers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Able to run a variety of software.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Contain relatively high-performance hardware components (fast processors, data &amp; program storage).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Require an operating system (OS).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Designed for heavy user interaction.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Uses a variety of peripherals (displays, keyboards, mice, internet connections, wireless communication capability).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4FB7D-5A45-10AE-9D6C-78FCE4882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EF593A-DAE8-016E-B63B-6A4B4AD243F2}"/>
              </a:ext>
            </a:extLst>
          </p:cNvPr>
          <p:cNvSpPr txBox="1">
            <a:spLocks/>
          </p:cNvSpPr>
          <p:nvPr/>
        </p:nvSpPr>
        <p:spPr>
          <a:xfrm>
            <a:off x="5857461" y="1195842"/>
            <a:ext cx="5773923" cy="51386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Resources can be implemented on a single IC.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Include a variety of peripherals (timers, analog-to-digital converters, digital-to-analog converters, serial interfaces).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Small size makes them very versatile.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Contains firmware (only the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needed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software which is not intended to be changed frequently).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May contain Real Time Operating Systems (RTOS) which are used as a task scheduler.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Low cost (10s of cents to a few dollars).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13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1B444-D2CE-004C-ED5F-B58EC0422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61E65-4B88-2553-565F-07DE6BCFB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“Embedded system” ? </a:t>
            </a:r>
          </a:p>
          <a:p>
            <a:pPr lvl="1"/>
            <a:r>
              <a:rPr lang="en-US" dirty="0"/>
              <a:t>Difficult to define, in general “Any computer system which is not a general purpose computer” </a:t>
            </a:r>
          </a:p>
          <a:p>
            <a:r>
              <a:rPr lang="en-US" dirty="0"/>
              <a:t>Characteristics of Embedded System </a:t>
            </a:r>
          </a:p>
          <a:p>
            <a:pPr lvl="1"/>
            <a:r>
              <a:rPr lang="en-US" dirty="0"/>
              <a:t>Single Functioned </a:t>
            </a:r>
          </a:p>
          <a:p>
            <a:pPr lvl="1"/>
            <a:r>
              <a:rPr lang="en-US" dirty="0"/>
              <a:t>Tightly Constrained </a:t>
            </a:r>
          </a:p>
          <a:p>
            <a:pPr lvl="1"/>
            <a:r>
              <a:rPr lang="en-US" dirty="0"/>
              <a:t>Reactive and Real Time </a:t>
            </a:r>
          </a:p>
          <a:p>
            <a:r>
              <a:rPr lang="en-US" dirty="0"/>
              <a:t>3 main components : </a:t>
            </a:r>
          </a:p>
          <a:p>
            <a:pPr lvl="1"/>
            <a:r>
              <a:rPr lang="en-US" dirty="0"/>
              <a:t>1. Hardware </a:t>
            </a:r>
          </a:p>
          <a:p>
            <a:pPr lvl="1"/>
            <a:r>
              <a:rPr lang="en-US" dirty="0"/>
              <a:t>2. Application Software </a:t>
            </a:r>
          </a:p>
          <a:p>
            <a:pPr lvl="1"/>
            <a:r>
              <a:rPr lang="en-US" dirty="0"/>
              <a:t>3. System Software (may be RTOS)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3B3C8-65F1-42D6-7B13-7F25CC1F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81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841B-D9D8-5BC7-135D-451EC6A2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0DD4C-2D86-8B67-58E3-F0386B6C0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components of an Embedded system 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Sensors</a:t>
            </a:r>
            <a:r>
              <a:rPr lang="en-US" dirty="0"/>
              <a:t>: Allow the system to “read” the environment 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Processing Elements</a:t>
            </a:r>
            <a:r>
              <a:rPr lang="en-US" dirty="0"/>
              <a:t>: Control of the embedded system 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Actuators</a:t>
            </a:r>
            <a:r>
              <a:rPr lang="en-US" dirty="0"/>
              <a:t>: Allow the system to act on its environment 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Network Connection</a:t>
            </a:r>
            <a:r>
              <a:rPr lang="en-US" dirty="0"/>
              <a:t>: Local or internet, allowing exchange of information </a:t>
            </a:r>
          </a:p>
          <a:p>
            <a:pPr marL="0" indent="0">
              <a:buNone/>
            </a:pPr>
            <a:r>
              <a:rPr lang="en-US" dirty="0"/>
              <a:t>Billions of units produced yearly, versus millions of desktop units </a:t>
            </a:r>
          </a:p>
          <a:p>
            <a:pPr marL="0" indent="0">
              <a:buNone/>
            </a:pPr>
            <a:r>
              <a:rPr lang="en-US" dirty="0"/>
              <a:t>Perhaps 50 per household and per automobile </a:t>
            </a:r>
          </a:p>
          <a:p>
            <a:pPr marL="0" indent="0">
              <a:buNone/>
            </a:pPr>
            <a:r>
              <a:rPr lang="en-US" dirty="0"/>
              <a:t>A lot more programming is done for embedded systems than desktop computers or servers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3BA8A-0F30-9B35-1FF7-B1B24BF2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26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9C0A1-C9AB-21F3-7A16-EFF8CCAD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CA8BA-D3D9-BA0A-A09B-01A9D5ED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91A3952-A237-4C1E-B169-F29C0CF1F605}" type="slidenum">
              <a:rPr lang="en-US" sz="1200">
                <a:solidFill>
                  <a:srgbClr val="000000">
                    <a:alpha val="60000"/>
                  </a:srgb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solidFill>
                <a:srgbClr val="000000">
                  <a:alpha val="60000"/>
                </a:srgbClr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6F74EE-F06A-E41B-DA56-24A7CA4D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7922" y="869542"/>
            <a:ext cx="6346479" cy="4617267"/>
          </a:xfrm>
        </p:spPr>
      </p:pic>
    </p:spTree>
    <p:extLst>
      <p:ext uri="{BB962C8B-B14F-4D97-AF65-F5344CB8AC3E}">
        <p14:creationId xmlns:p14="http://schemas.microsoft.com/office/powerpoint/2010/main" val="4225619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8965B-80BD-4443-D9A6-6BA9A98F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C7B15-B22B-B964-833A-AB695C5FE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Single-functioned -- always a digital camera</a:t>
            </a:r>
          </a:p>
          <a:p>
            <a:r>
              <a:rPr lang="en-US" sz="2200" dirty="0"/>
              <a:t>Tightly-constrained -- Low cost, low power, small, fast</a:t>
            </a:r>
          </a:p>
          <a:p>
            <a:r>
              <a:rPr lang="en-US" sz="2200" dirty="0"/>
              <a:t>Reactive and real-time -- only to a small </a:t>
            </a:r>
            <a:r>
              <a:rPr lang="en-US" sz="2200" dirty="0" err="1"/>
              <a:t>exten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7BEC0-99C4-4E4A-86CB-21A01CFAE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13" r="1" b="1"/>
          <a:stretch/>
        </p:blipFill>
        <p:spPr>
          <a:xfrm>
            <a:off x="6424395" y="752740"/>
            <a:ext cx="5127525" cy="5112032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4D04-32F6-7144-A18D-C9056B43D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91A3952-A237-4C1E-B169-F29C0CF1F605}" type="slidenum">
              <a:rPr lang="en-US" sz="18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017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0D19-7224-8973-BD9A-35632AC60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29C25-5A3C-ACD8-C45D-721F413B1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global market for the embedded systems industry was valued at $68.9 billion in 2017 and is expected to rise to $105.7 billion by the end of 2025. </a:t>
            </a:r>
          </a:p>
          <a:p>
            <a:r>
              <a:rPr lang="en-US" dirty="0"/>
              <a:t>Key Challenges </a:t>
            </a:r>
          </a:p>
          <a:p>
            <a:pPr lvl="1"/>
            <a:r>
              <a:rPr lang="en-US" dirty="0"/>
              <a:t>Stability, </a:t>
            </a:r>
          </a:p>
          <a:p>
            <a:pPr lvl="1"/>
            <a:r>
              <a:rPr lang="en-US" dirty="0"/>
              <a:t>Safety, </a:t>
            </a:r>
          </a:p>
          <a:p>
            <a:pPr lvl="1"/>
            <a:r>
              <a:rPr lang="en-US" dirty="0"/>
              <a:t>Security </a:t>
            </a:r>
          </a:p>
          <a:p>
            <a:pPr lvl="1"/>
            <a:r>
              <a:rPr lang="en-US" dirty="0"/>
              <a:t>Design : </a:t>
            </a:r>
          </a:p>
          <a:p>
            <a:pPr lvl="1"/>
            <a:r>
              <a:rPr lang="en-US" dirty="0"/>
              <a:t>Low power, Small Form factor etc.. </a:t>
            </a:r>
          </a:p>
          <a:p>
            <a:pPr lvl="1"/>
            <a:r>
              <a:rPr lang="en-US" dirty="0"/>
              <a:t>Compatibility and integrity </a:t>
            </a:r>
          </a:p>
          <a:p>
            <a:pPr lvl="1"/>
            <a:r>
              <a:rPr lang="en-US" dirty="0"/>
              <a:t>Connectivity </a:t>
            </a:r>
          </a:p>
          <a:p>
            <a:pPr lvl="1"/>
            <a:r>
              <a:rPr lang="en-US" dirty="0"/>
              <a:t>Debugging </a:t>
            </a:r>
          </a:p>
          <a:p>
            <a:pPr lvl="1"/>
            <a:r>
              <a:rPr lang="en-US" dirty="0"/>
              <a:t>Rate of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C45F1-EC2F-69A5-66AC-F39E31E7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83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1C67-0E89-A8E4-3C25-E447735FE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38F36-9255-D056-AA54-C2E35B4BC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Computing </a:t>
            </a:r>
          </a:p>
          <a:p>
            <a:pPr lvl="1"/>
            <a:r>
              <a:rPr lang="en-US" dirty="0"/>
              <a:t>Applications similar to desktop computing, but in an embedded package </a:t>
            </a:r>
          </a:p>
          <a:p>
            <a:pPr lvl="1"/>
            <a:r>
              <a:rPr lang="en-US" dirty="0"/>
              <a:t>Video games, set-top boxes, wearable computers, automatic tellers </a:t>
            </a:r>
          </a:p>
          <a:p>
            <a:pPr lvl="1"/>
            <a:r>
              <a:rPr lang="en-US" dirty="0"/>
              <a:t>Tablets, Phablets </a:t>
            </a:r>
          </a:p>
          <a:p>
            <a:r>
              <a:rPr lang="en-US" dirty="0"/>
              <a:t>Control Systems </a:t>
            </a:r>
          </a:p>
          <a:p>
            <a:pPr lvl="1"/>
            <a:r>
              <a:rPr lang="en-US" dirty="0"/>
              <a:t>Closed loop feedback control of real time system </a:t>
            </a:r>
          </a:p>
          <a:p>
            <a:pPr lvl="1"/>
            <a:r>
              <a:rPr lang="en-US" dirty="0"/>
              <a:t>Vehicle engines, chemical processes, nuclear power, flight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AC867-BBC7-DB65-817D-8FBD1D122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07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2AB87-A722-6FA4-433D-C9EE994F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09505-9699-3057-11BE-589937EFF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Signal Processing </a:t>
            </a:r>
          </a:p>
          <a:p>
            <a:pPr lvl="1"/>
            <a:r>
              <a:rPr lang="en-US" dirty="0"/>
              <a:t>Computations involving large data streams </a:t>
            </a:r>
          </a:p>
          <a:p>
            <a:pPr lvl="1"/>
            <a:r>
              <a:rPr lang="en-US" dirty="0"/>
              <a:t>Radar, Sonar, video compression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Communication and Networking </a:t>
            </a:r>
          </a:p>
          <a:p>
            <a:pPr lvl="1"/>
            <a:r>
              <a:rPr lang="en-US" dirty="0"/>
              <a:t>Switching and information transmission </a:t>
            </a:r>
          </a:p>
          <a:p>
            <a:pPr lvl="1"/>
            <a:r>
              <a:rPr lang="en-US" dirty="0"/>
              <a:t>Telephone system, Internet </a:t>
            </a:r>
          </a:p>
          <a:p>
            <a:pPr lvl="1"/>
            <a:r>
              <a:rPr lang="en-US" dirty="0"/>
              <a:t>Wireless everything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A5302-E136-256A-627C-04050FC19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58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3042-94D5-8EDE-6C11-4A1B0F3D6F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3D2F5-D0FA-E511-D656-77F89D30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5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C8187-9170-06A3-D275-9448012B0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Constraints of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6F075-FA76-278A-2DEF-9BC9DD06E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Small Size, Low Weight </a:t>
            </a:r>
          </a:p>
          <a:p>
            <a:pPr lvl="1"/>
            <a:r>
              <a:rPr lang="en-US" sz="2000" dirty="0"/>
              <a:t>Handheld electronics ■ Transportation applications weight costs money </a:t>
            </a:r>
          </a:p>
          <a:p>
            <a:r>
              <a:rPr lang="en-US" sz="2400" dirty="0"/>
              <a:t>Low Power </a:t>
            </a:r>
          </a:p>
          <a:p>
            <a:pPr lvl="1"/>
            <a:r>
              <a:rPr lang="en-US" sz="2000" dirty="0"/>
              <a:t>Battery power for 8+ hours (laptops often last only 2 hours) </a:t>
            </a:r>
          </a:p>
          <a:p>
            <a:pPr lvl="1"/>
            <a:r>
              <a:rPr lang="en-US" sz="2000" dirty="0"/>
              <a:t>Limited cooling may limit power even if AC power available </a:t>
            </a:r>
          </a:p>
          <a:p>
            <a:r>
              <a:rPr lang="en-US" sz="2400" dirty="0"/>
              <a:t>Harsh environment </a:t>
            </a:r>
          </a:p>
          <a:p>
            <a:pPr lvl="1"/>
            <a:r>
              <a:rPr lang="en-US" sz="2000" dirty="0"/>
              <a:t>Heat, vibration, shock </a:t>
            </a:r>
          </a:p>
          <a:p>
            <a:pPr lvl="1"/>
            <a:r>
              <a:rPr lang="en-US" sz="2000" dirty="0"/>
              <a:t>Power fluctuations, RF interference, lightning </a:t>
            </a:r>
          </a:p>
          <a:p>
            <a:pPr lvl="1"/>
            <a:r>
              <a:rPr lang="en-US" sz="2000" dirty="0"/>
              <a:t>Water, corrosion, physical abuse</a:t>
            </a:r>
          </a:p>
          <a:p>
            <a:r>
              <a:rPr lang="en-US" sz="2400" dirty="0"/>
              <a:t>Safety critical operation</a:t>
            </a:r>
          </a:p>
          <a:p>
            <a:pPr lvl="1"/>
            <a:r>
              <a:rPr lang="en-US" sz="2000" dirty="0"/>
              <a:t>Must function correctly, Must not function incorrectly </a:t>
            </a:r>
          </a:p>
          <a:p>
            <a:r>
              <a:rPr lang="en-US" sz="2400" dirty="0"/>
              <a:t>Extreme cost sensitivity </a:t>
            </a:r>
          </a:p>
          <a:p>
            <a:pPr lvl="1"/>
            <a:r>
              <a:rPr lang="en-US" sz="2000" dirty="0"/>
              <a:t>$.05 adds up over 1,000,000 units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BE02E-C0AB-8F2A-484F-129D7371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23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4C5CA-987E-F00D-D17E-0AF807D67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CE57D0-5961-953A-6F5F-1EBCC8F4F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614" y="1369529"/>
            <a:ext cx="4400153" cy="37325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16FDE-BBEA-5D19-3158-284572A84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410E5A8-045D-9D7C-052A-82EE88E2C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14" y="1369529"/>
            <a:ext cx="6544687" cy="38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30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57F8A-CA99-BBB0-90BF-5B3621642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6C7B-C77C-CAF3-9258-CF8F48309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fulfill desired requirements </a:t>
            </a:r>
          </a:p>
          <a:p>
            <a:r>
              <a:rPr lang="en-US" dirty="0"/>
              <a:t>Key Challenge is to simultaneously optimize many design metrics </a:t>
            </a:r>
          </a:p>
          <a:p>
            <a:r>
              <a:rPr lang="en-US" dirty="0"/>
              <a:t>Design Metric </a:t>
            </a:r>
          </a:p>
          <a:p>
            <a:pPr lvl="1"/>
            <a:r>
              <a:rPr lang="en-US" dirty="0"/>
              <a:t>Measurable feature of system implementation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6CE1B-F6AC-1F69-58B6-59397D37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Microcontrollers &amp; Embedded Systems 01 Introducion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76164-7FB4-8C87-6216-215DFFF6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016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68837-8C3F-19C9-063C-0CB35CA5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Design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B1B64-8EBD-BDE1-654C-39AEC6180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Unit cost</a:t>
            </a:r>
            <a:r>
              <a:rPr lang="en-US" dirty="0"/>
              <a:t>: the monetary cost of manufacturing each copy of the system, excluding NRE cost </a:t>
            </a:r>
          </a:p>
          <a:p>
            <a:r>
              <a:rPr lang="en-US" b="1" dirty="0"/>
              <a:t>NRE cost </a:t>
            </a:r>
            <a:r>
              <a:rPr lang="en-US" dirty="0"/>
              <a:t>(Non-Recurring Engineering cost): The one-time monetary cost of designing the system </a:t>
            </a:r>
          </a:p>
          <a:p>
            <a:r>
              <a:rPr lang="en-US" b="1" dirty="0"/>
              <a:t>Size</a:t>
            </a:r>
            <a:r>
              <a:rPr lang="en-US" dirty="0"/>
              <a:t>: the physical space required by the system </a:t>
            </a:r>
          </a:p>
          <a:p>
            <a:r>
              <a:rPr lang="en-US" b="1" dirty="0"/>
              <a:t>Performance</a:t>
            </a:r>
            <a:r>
              <a:rPr lang="en-US" dirty="0"/>
              <a:t>: the execution time or throughput of the system </a:t>
            </a:r>
          </a:p>
          <a:p>
            <a:r>
              <a:rPr lang="en-US" b="1" dirty="0"/>
              <a:t>Power</a:t>
            </a:r>
            <a:r>
              <a:rPr lang="en-US" dirty="0"/>
              <a:t>: the amount of power consumed by the system </a:t>
            </a:r>
          </a:p>
          <a:p>
            <a:r>
              <a:rPr lang="en-US" b="1" dirty="0"/>
              <a:t>Flexibility</a:t>
            </a:r>
            <a:r>
              <a:rPr lang="en-US" dirty="0"/>
              <a:t>: the ability to change the functionality of the system without incurring heavy NRE cost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1B910-763B-056A-7EA4-CD770E4D2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Microcontrollers &amp; Embedded Systems 01 Introducion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7F3F7-9D95-ABA4-DDA3-740EB796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75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C806A-6B8E-DBE0-D0E6-199A9EF84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Design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B85E-7447-2D2A-73F5-866471DC3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Time-to-prototype</a:t>
            </a:r>
            <a:r>
              <a:rPr lang="en-US" dirty="0"/>
              <a:t>: the time needed to build a working version of the system ○ Time-to-market: the time required to develop a system to the point that it can be released and sold to customers </a:t>
            </a:r>
          </a:p>
          <a:p>
            <a:r>
              <a:rPr lang="en-US" b="1" dirty="0"/>
              <a:t>Maintainability</a:t>
            </a:r>
            <a:r>
              <a:rPr lang="en-US" dirty="0"/>
              <a:t>: the ability to modify the system after its initial release</a:t>
            </a:r>
          </a:p>
          <a:p>
            <a:r>
              <a:rPr lang="en-US" dirty="0"/>
              <a:t>Correctness, safety, many more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Expertise with both software and hardware is needed to </a:t>
            </a:r>
            <a:r>
              <a:rPr lang="en-US" b="1" dirty="0"/>
              <a:t>optimize design metrics</a:t>
            </a:r>
            <a:r>
              <a:rPr lang="en-US" dirty="0"/>
              <a:t> (Can consider as another challenge) </a:t>
            </a:r>
          </a:p>
          <a:p>
            <a:pPr marL="0" indent="0">
              <a:buNone/>
            </a:pPr>
            <a:r>
              <a:rPr lang="en-US" dirty="0"/>
              <a:t>A designer must be comfortable with </a:t>
            </a:r>
            <a:r>
              <a:rPr lang="en-US" b="1" dirty="0"/>
              <a:t>various technologies </a:t>
            </a:r>
            <a:r>
              <a:rPr lang="en-US" dirty="0"/>
              <a:t>in order to choose the best for a given application and constraints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44FB4-5197-A066-608D-7ED13BE4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Microcontrollers &amp; Embedded Systems 01 Introducion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86EE9-6366-2DEF-37E9-49B0F95B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318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703A5-B368-312F-45D4-41408DAC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4F230-1D29-D50D-D02B-CE0E760F4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Unit cost</a:t>
            </a:r>
            <a:r>
              <a:rPr lang="en-US" dirty="0"/>
              <a:t>: the monetary cost of manufacturing each copy of the  system, excluding NRE cost</a:t>
            </a:r>
          </a:p>
          <a:p>
            <a:r>
              <a:rPr lang="en-US" b="1" dirty="0"/>
              <a:t>NRE cost </a:t>
            </a:r>
            <a:r>
              <a:rPr lang="en-US" dirty="0"/>
              <a:t>(Non-Recurring Engineering cost): The one-time  monetary cost of designing the system</a:t>
            </a:r>
          </a:p>
          <a:p>
            <a:r>
              <a:rPr lang="en-US" b="1" dirty="0"/>
              <a:t>Total cost </a:t>
            </a:r>
            <a:r>
              <a:rPr lang="en-US" dirty="0"/>
              <a:t>= NRE cost + unit cost * # of units</a:t>
            </a:r>
          </a:p>
          <a:p>
            <a:r>
              <a:rPr lang="en-US" dirty="0"/>
              <a:t>per-product cost = total cost / # of units </a:t>
            </a:r>
          </a:p>
          <a:p>
            <a:pPr marL="457200" lvl="1" indent="0">
              <a:buNone/>
            </a:pPr>
            <a:r>
              <a:rPr lang="en-US" dirty="0"/>
              <a:t>= (NRE cost / # of units) + unit cost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1E911-23E3-1584-98BE-CA89A3D8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Microcontrollers &amp; Embedded Systems 01 Introducion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03186-2B59-AF67-D275-6D84A1D4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79DF-EE31-193F-8A82-2778731EC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0443B-271F-C7A1-278C-9043D71A4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required to develop a product to the point it can be sold to customers </a:t>
            </a:r>
          </a:p>
          <a:p>
            <a:r>
              <a:rPr lang="en-US" dirty="0"/>
              <a:t>Market window </a:t>
            </a:r>
          </a:p>
          <a:p>
            <a:pPr lvl="1"/>
            <a:r>
              <a:rPr lang="en-US" dirty="0"/>
              <a:t>Period during which the product would have highest sales </a:t>
            </a:r>
          </a:p>
          <a:p>
            <a:r>
              <a:rPr lang="en-US" dirty="0"/>
              <a:t>Average time-to-market constraint is about 8 months </a:t>
            </a:r>
          </a:p>
          <a:p>
            <a:r>
              <a:rPr lang="en-US" dirty="0"/>
              <a:t>Delays can be costly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BCB52-0F14-472A-51E2-69E874074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Microcontrollers &amp; Embedded Systems 01 Introducion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E2309-33A4-7A84-D25F-F8C3FF862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472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5354" y="5105298"/>
            <a:ext cx="3167380" cy="250613"/>
          </a:xfrm>
          <a:custGeom>
            <a:avLst/>
            <a:gdLst/>
            <a:ahLst/>
            <a:cxnLst/>
            <a:rect l="l" t="t" r="r" b="b"/>
            <a:pathLst>
              <a:path w="2375535" h="187960">
                <a:moveTo>
                  <a:pt x="2375408" y="0"/>
                </a:moveTo>
                <a:lnTo>
                  <a:pt x="0" y="0"/>
                </a:lnTo>
                <a:lnTo>
                  <a:pt x="0" y="187959"/>
                </a:lnTo>
                <a:lnTo>
                  <a:pt x="2375408" y="187959"/>
                </a:lnTo>
                <a:lnTo>
                  <a:pt x="2375408" y="0"/>
                </a:lnTo>
                <a:close/>
              </a:path>
            </a:pathLst>
          </a:custGeom>
          <a:solidFill>
            <a:srgbClr val="FFEF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631832" y="4776927"/>
            <a:ext cx="4317153" cy="200660"/>
          </a:xfrm>
          <a:custGeom>
            <a:avLst/>
            <a:gdLst/>
            <a:ahLst/>
            <a:cxnLst/>
            <a:rect l="l" t="t" r="r" b="b"/>
            <a:pathLst>
              <a:path w="3237865" h="150495">
                <a:moveTo>
                  <a:pt x="3237382" y="0"/>
                </a:moveTo>
                <a:lnTo>
                  <a:pt x="0" y="0"/>
                </a:lnTo>
                <a:lnTo>
                  <a:pt x="0" y="150164"/>
                </a:lnTo>
                <a:lnTo>
                  <a:pt x="3237382" y="150164"/>
                </a:lnTo>
                <a:lnTo>
                  <a:pt x="3237382" y="0"/>
                </a:lnTo>
                <a:close/>
              </a:path>
            </a:pathLst>
          </a:custGeom>
          <a:solidFill>
            <a:srgbClr val="FFEF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231729" y="4448555"/>
            <a:ext cx="145627" cy="145627"/>
          </a:xfrm>
          <a:custGeom>
            <a:avLst/>
            <a:gdLst/>
            <a:ahLst/>
            <a:cxnLst/>
            <a:rect l="l" t="t" r="r" b="b"/>
            <a:pathLst>
              <a:path w="109219" h="109220">
                <a:moveTo>
                  <a:pt x="109220" y="0"/>
                </a:moveTo>
                <a:lnTo>
                  <a:pt x="0" y="0"/>
                </a:lnTo>
                <a:lnTo>
                  <a:pt x="0" y="109219"/>
                </a:lnTo>
                <a:lnTo>
                  <a:pt x="109220" y="109219"/>
                </a:lnTo>
                <a:lnTo>
                  <a:pt x="109220" y="0"/>
                </a:lnTo>
                <a:close/>
              </a:path>
            </a:pathLst>
          </a:custGeom>
          <a:solidFill>
            <a:srgbClr val="FFEF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231729" y="4042156"/>
            <a:ext cx="145627" cy="145627"/>
          </a:xfrm>
          <a:custGeom>
            <a:avLst/>
            <a:gdLst/>
            <a:ahLst/>
            <a:cxnLst/>
            <a:rect l="l" t="t" r="r" b="b"/>
            <a:pathLst>
              <a:path w="109219" h="109219">
                <a:moveTo>
                  <a:pt x="109220" y="0"/>
                </a:moveTo>
                <a:lnTo>
                  <a:pt x="0" y="0"/>
                </a:lnTo>
                <a:lnTo>
                  <a:pt x="0" y="109219"/>
                </a:lnTo>
                <a:lnTo>
                  <a:pt x="109220" y="109219"/>
                </a:lnTo>
                <a:lnTo>
                  <a:pt x="109220" y="0"/>
                </a:lnTo>
                <a:close/>
              </a:path>
            </a:pathLst>
          </a:custGeom>
          <a:solidFill>
            <a:srgbClr val="FFEF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231729" y="2662089"/>
            <a:ext cx="145627" cy="145627"/>
          </a:xfrm>
          <a:custGeom>
            <a:avLst/>
            <a:gdLst/>
            <a:ahLst/>
            <a:cxnLst/>
            <a:rect l="l" t="t" r="r" b="b"/>
            <a:pathLst>
              <a:path w="109219" h="109219">
                <a:moveTo>
                  <a:pt x="109220" y="0"/>
                </a:moveTo>
                <a:lnTo>
                  <a:pt x="0" y="0"/>
                </a:lnTo>
                <a:lnTo>
                  <a:pt x="0" y="109219"/>
                </a:lnTo>
                <a:lnTo>
                  <a:pt x="109220" y="109219"/>
                </a:lnTo>
                <a:lnTo>
                  <a:pt x="109220" y="0"/>
                </a:lnTo>
                <a:close/>
              </a:path>
            </a:pathLst>
          </a:custGeom>
          <a:solidFill>
            <a:srgbClr val="FFEF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147030" y="2169126"/>
            <a:ext cx="2551007" cy="270933"/>
          </a:xfrm>
          <a:custGeom>
            <a:avLst/>
            <a:gdLst/>
            <a:ahLst/>
            <a:cxnLst/>
            <a:rect l="l" t="t" r="r" b="b"/>
            <a:pathLst>
              <a:path w="1913255" h="203200">
                <a:moveTo>
                  <a:pt x="1913051" y="0"/>
                </a:moveTo>
                <a:lnTo>
                  <a:pt x="0" y="0"/>
                </a:lnTo>
                <a:lnTo>
                  <a:pt x="0" y="203123"/>
                </a:lnTo>
                <a:lnTo>
                  <a:pt x="1913051" y="203123"/>
                </a:lnTo>
                <a:lnTo>
                  <a:pt x="1913051" y="0"/>
                </a:lnTo>
                <a:close/>
              </a:path>
            </a:pathLst>
          </a:custGeom>
          <a:solidFill>
            <a:srgbClr val="FFEF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92667" y="528647"/>
            <a:ext cx="9995122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13" dirty="0"/>
              <a:t>Embedded</a:t>
            </a:r>
            <a:r>
              <a:rPr sz="4000" dirty="0"/>
              <a:t> </a:t>
            </a:r>
            <a:r>
              <a:rPr sz="4000" spc="-13" dirty="0"/>
              <a:t>Systems</a:t>
            </a:r>
            <a:r>
              <a:rPr sz="4000" dirty="0"/>
              <a:t> -</a:t>
            </a:r>
            <a:r>
              <a:rPr sz="4000" spc="-13" dirty="0"/>
              <a:t> Introduction</a:t>
            </a:r>
            <a:endParaRPr sz="4000" dirty="0"/>
          </a:p>
        </p:txBody>
      </p:sp>
      <p:sp>
        <p:nvSpPr>
          <p:cNvPr id="9" name="object 9"/>
          <p:cNvSpPr txBox="1"/>
          <p:nvPr/>
        </p:nvSpPr>
        <p:spPr>
          <a:xfrm>
            <a:off x="660400" y="1568027"/>
            <a:ext cx="259080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spc="-1167" dirty="0">
                <a:latin typeface="Arial MT"/>
                <a:cs typeface="Arial MT"/>
              </a:rPr>
              <a:t>●</a:t>
            </a:r>
            <a:endParaRPr sz="2933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0667" y="1671320"/>
            <a:ext cx="4509143" cy="335669"/>
          </a:xfrm>
          <a:prstGeom prst="rect">
            <a:avLst/>
          </a:prstGeom>
          <a:solidFill>
            <a:srgbClr val="FFEF66">
              <a:alpha val="75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19"/>
              </a:lnSpc>
            </a:pPr>
            <a:r>
              <a:rPr sz="2933" spc="-40" dirty="0">
                <a:latin typeface="Arial MT"/>
                <a:cs typeface="Arial MT"/>
              </a:rPr>
              <a:t>Time</a:t>
            </a:r>
            <a:r>
              <a:rPr sz="2933" spc="-20" dirty="0">
                <a:latin typeface="Arial MT"/>
                <a:cs typeface="Arial MT"/>
              </a:rPr>
              <a:t> </a:t>
            </a:r>
            <a:r>
              <a:rPr sz="2933" spc="-7" dirty="0">
                <a:latin typeface="Arial MT"/>
                <a:cs typeface="Arial MT"/>
              </a:rPr>
              <a:t>to</a:t>
            </a:r>
            <a:r>
              <a:rPr sz="2933" spc="-20" dirty="0">
                <a:latin typeface="Arial MT"/>
                <a:cs typeface="Arial MT"/>
              </a:rPr>
              <a:t> </a:t>
            </a:r>
            <a:r>
              <a:rPr sz="2933" spc="-7" dirty="0">
                <a:latin typeface="Arial MT"/>
                <a:cs typeface="Arial MT"/>
              </a:rPr>
              <a:t>Market </a:t>
            </a:r>
            <a:r>
              <a:rPr sz="2933" dirty="0">
                <a:latin typeface="Arial MT"/>
                <a:cs typeface="Arial MT"/>
              </a:rPr>
              <a:t>:</a:t>
            </a:r>
            <a:r>
              <a:rPr sz="2933" spc="-33" dirty="0">
                <a:latin typeface="Arial MT"/>
                <a:cs typeface="Arial MT"/>
              </a:rPr>
              <a:t> </a:t>
            </a:r>
            <a:r>
              <a:rPr sz="2933" spc="-7" dirty="0">
                <a:latin typeface="Arial MT"/>
                <a:cs typeface="Arial MT"/>
              </a:rPr>
              <a:t>Simplified</a:t>
            </a:r>
            <a:endParaRPr sz="2933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667" y="2033694"/>
            <a:ext cx="2640752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spc="-7" dirty="0">
                <a:latin typeface="Arial MT"/>
                <a:cs typeface="Arial MT"/>
              </a:rPr>
              <a:t>Revenue</a:t>
            </a:r>
            <a:r>
              <a:rPr sz="2933" spc="-100" dirty="0">
                <a:latin typeface="Arial MT"/>
                <a:cs typeface="Arial MT"/>
              </a:rPr>
              <a:t> </a:t>
            </a:r>
            <a:r>
              <a:rPr sz="2933" spc="-7" dirty="0">
                <a:latin typeface="Arial MT"/>
                <a:cs typeface="Arial MT"/>
              </a:rPr>
              <a:t>Model</a:t>
            </a:r>
            <a:endParaRPr sz="2933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5333" y="2462106"/>
            <a:ext cx="23876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1060" dirty="0">
                <a:latin typeface="Arial MT"/>
                <a:cs typeface="Arial MT"/>
              </a:rPr>
              <a:t>○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50321" y="2604177"/>
            <a:ext cx="4270587" cy="308674"/>
          </a:xfrm>
          <a:prstGeom prst="rect">
            <a:avLst/>
          </a:prstGeom>
          <a:solidFill>
            <a:srgbClr val="FFEF66">
              <a:alpha val="75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73"/>
              </a:lnSpc>
            </a:pPr>
            <a:r>
              <a:rPr sz="2667" dirty="0">
                <a:latin typeface="Arial MT"/>
                <a:cs typeface="Arial MT"/>
              </a:rPr>
              <a:t>Product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spc="-7" dirty="0">
                <a:latin typeface="Arial MT"/>
                <a:cs typeface="Arial MT"/>
              </a:rPr>
              <a:t>life</a:t>
            </a:r>
            <a:r>
              <a:rPr sz="2667" spc="-1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=</a:t>
            </a:r>
            <a:r>
              <a:rPr sz="2667" spc="-20" dirty="0">
                <a:latin typeface="Arial MT"/>
                <a:cs typeface="Arial MT"/>
              </a:rPr>
              <a:t> </a:t>
            </a:r>
            <a:r>
              <a:rPr sz="2667" spc="-27" dirty="0">
                <a:latin typeface="Arial MT"/>
                <a:cs typeface="Arial MT"/>
              </a:rPr>
              <a:t>2W,</a:t>
            </a:r>
            <a:r>
              <a:rPr sz="2667" spc="-10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peak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at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W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50322" y="2990460"/>
            <a:ext cx="3692313" cy="245003"/>
          </a:xfrm>
          <a:prstGeom prst="rect">
            <a:avLst/>
          </a:prstGeom>
          <a:solidFill>
            <a:srgbClr val="FFEF66">
              <a:alpha val="75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80"/>
              </a:lnSpc>
            </a:pPr>
            <a:r>
              <a:rPr sz="2133" spc="-33" dirty="0">
                <a:latin typeface="Arial MT"/>
                <a:cs typeface="Arial MT"/>
              </a:rPr>
              <a:t>Time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of</a:t>
            </a:r>
            <a:r>
              <a:rPr sz="2133" spc="-13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market entry</a:t>
            </a:r>
            <a:r>
              <a:rPr sz="2133" spc="-20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defines</a:t>
            </a:r>
            <a:r>
              <a:rPr sz="2133" spc="-1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a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50322" y="3318831"/>
            <a:ext cx="3491653" cy="245003"/>
          </a:xfrm>
          <a:prstGeom prst="rect">
            <a:avLst/>
          </a:prstGeom>
          <a:solidFill>
            <a:srgbClr val="FFEF66">
              <a:alpha val="75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3"/>
              </a:lnSpc>
            </a:pPr>
            <a:r>
              <a:rPr sz="2133" spc="-7" dirty="0">
                <a:latin typeface="Arial MT"/>
                <a:cs typeface="Arial MT"/>
              </a:rPr>
              <a:t>triangle,</a:t>
            </a:r>
            <a:r>
              <a:rPr sz="2133" spc="-47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representing</a:t>
            </a:r>
            <a:r>
              <a:rPr sz="2133" spc="-40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market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50322" y="3643951"/>
            <a:ext cx="1342813" cy="488660"/>
          </a:xfrm>
          <a:prstGeom prst="rect">
            <a:avLst/>
          </a:prstGeom>
          <a:solidFill>
            <a:srgbClr val="FFEF66">
              <a:alpha val="75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3"/>
              </a:lnSpc>
            </a:pPr>
            <a:r>
              <a:rPr sz="2133" spc="-7" dirty="0">
                <a:latin typeface="Arial MT"/>
                <a:cs typeface="Arial MT"/>
              </a:rPr>
              <a:t>pen</a:t>
            </a:r>
            <a:r>
              <a:rPr sz="2133" spc="-13" dirty="0">
                <a:latin typeface="Arial MT"/>
                <a:cs typeface="Arial MT"/>
              </a:rPr>
              <a:t>e</a:t>
            </a:r>
            <a:r>
              <a:rPr sz="2133" dirty="0">
                <a:latin typeface="Arial MT"/>
                <a:cs typeface="Arial MT"/>
              </a:rPr>
              <a:t>t</a:t>
            </a:r>
            <a:r>
              <a:rPr sz="2133" spc="-7" dirty="0">
                <a:latin typeface="Arial MT"/>
                <a:cs typeface="Arial MT"/>
              </a:rPr>
              <a:t>r</a:t>
            </a:r>
            <a:r>
              <a:rPr sz="2133" spc="-13" dirty="0">
                <a:latin typeface="Arial MT"/>
                <a:cs typeface="Arial MT"/>
              </a:rPr>
              <a:t>a</a:t>
            </a:r>
            <a:r>
              <a:rPr sz="2133" dirty="0">
                <a:latin typeface="Arial MT"/>
                <a:cs typeface="Arial MT"/>
              </a:rPr>
              <a:t>ti</a:t>
            </a:r>
            <a:r>
              <a:rPr sz="2133" spc="-13" dirty="0">
                <a:latin typeface="Arial MT"/>
                <a:cs typeface="Arial MT"/>
              </a:rPr>
              <a:t>o</a:t>
            </a:r>
            <a:r>
              <a:rPr sz="2133" dirty="0">
                <a:latin typeface="Arial MT"/>
                <a:cs typeface="Arial MT"/>
              </a:rPr>
              <a:t>n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85333" y="3842172"/>
            <a:ext cx="238760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1060" dirty="0">
                <a:latin typeface="Arial MT"/>
                <a:cs typeface="Arial MT"/>
              </a:rPr>
              <a:t>○</a:t>
            </a:r>
            <a:endParaRPr sz="2667">
              <a:latin typeface="Arial MT"/>
              <a:cs typeface="Arial MT"/>
            </a:endParaRPr>
          </a:p>
          <a:p>
            <a:pPr marL="16933"/>
            <a:r>
              <a:rPr sz="2667" spc="-1060" dirty="0">
                <a:latin typeface="Arial MT"/>
                <a:cs typeface="Arial MT"/>
              </a:rPr>
              <a:t>○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50321" y="3988307"/>
            <a:ext cx="4396739" cy="299056"/>
          </a:xfrm>
          <a:prstGeom prst="rect">
            <a:avLst/>
          </a:prstGeom>
          <a:solidFill>
            <a:srgbClr val="FFEF66">
              <a:alpha val="75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40"/>
              </a:lnSpc>
            </a:pPr>
            <a:r>
              <a:rPr sz="2667" spc="-13" dirty="0">
                <a:latin typeface="Arial MT"/>
                <a:cs typeface="Arial MT"/>
              </a:rPr>
              <a:t>Triangle</a:t>
            </a:r>
            <a:r>
              <a:rPr sz="2667" spc="-40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area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equals</a:t>
            </a:r>
            <a:r>
              <a:rPr sz="2667" spc="-33" dirty="0">
                <a:latin typeface="Arial MT"/>
                <a:cs typeface="Arial MT"/>
              </a:rPr>
              <a:t> </a:t>
            </a:r>
            <a:r>
              <a:rPr sz="2667" dirty="0">
                <a:latin typeface="Arial MT"/>
                <a:cs typeface="Arial MT"/>
              </a:rPr>
              <a:t>revenue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50322" y="4394708"/>
            <a:ext cx="1104910" cy="260584"/>
          </a:xfrm>
          <a:prstGeom prst="rect">
            <a:avLst/>
          </a:prstGeom>
          <a:solidFill>
            <a:srgbClr val="FFEF66">
              <a:alpha val="75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0"/>
              </a:lnSpc>
            </a:pPr>
            <a:r>
              <a:rPr sz="2667" spc="7" dirty="0">
                <a:latin typeface="Arial MT"/>
                <a:cs typeface="Arial MT"/>
              </a:rPr>
              <a:t>L</a:t>
            </a:r>
            <a:r>
              <a:rPr sz="2667" spc="-7" dirty="0">
                <a:latin typeface="Arial MT"/>
                <a:cs typeface="Arial MT"/>
              </a:rPr>
              <a:t>o</a:t>
            </a:r>
            <a:r>
              <a:rPr sz="2667" spc="7" dirty="0">
                <a:latin typeface="Arial MT"/>
                <a:cs typeface="Arial MT"/>
              </a:rPr>
              <a:t>s</a:t>
            </a:r>
            <a:r>
              <a:rPr sz="2667" dirty="0">
                <a:latin typeface="Arial MT"/>
                <a:cs typeface="Arial MT"/>
              </a:rPr>
              <a:t>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608667" y="4673601"/>
            <a:ext cx="4283287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133" spc="-7" dirty="0">
                <a:latin typeface="Arial MT"/>
                <a:cs typeface="Arial MT"/>
              </a:rPr>
              <a:t>The </a:t>
            </a:r>
            <a:r>
              <a:rPr sz="2133" spc="-13" dirty="0">
                <a:latin typeface="Arial MT"/>
                <a:cs typeface="Arial MT"/>
              </a:rPr>
              <a:t>difference </a:t>
            </a:r>
            <a:r>
              <a:rPr sz="2133" spc="-7" dirty="0">
                <a:latin typeface="Arial MT"/>
                <a:cs typeface="Arial MT"/>
              </a:rPr>
              <a:t>between the on-time </a:t>
            </a:r>
            <a:r>
              <a:rPr sz="2133" spc="-573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and</a:t>
            </a:r>
            <a:r>
              <a:rPr sz="2133" spc="-13" dirty="0">
                <a:latin typeface="Arial MT"/>
                <a:cs typeface="Arial MT"/>
              </a:rPr>
              <a:t> </a:t>
            </a:r>
            <a:r>
              <a:rPr sz="2133" spc="-7" dirty="0">
                <a:latin typeface="Arial MT"/>
                <a:cs typeface="Arial MT"/>
              </a:rPr>
              <a:t>delayed triangle</a:t>
            </a:r>
            <a:r>
              <a:rPr sz="2133" dirty="0">
                <a:latin typeface="Arial MT"/>
                <a:cs typeface="Arial MT"/>
              </a:rPr>
              <a:t> </a:t>
            </a:r>
            <a:r>
              <a:rPr sz="2133" spc="-13" dirty="0">
                <a:latin typeface="Arial MT"/>
                <a:cs typeface="Arial MT"/>
              </a:rPr>
              <a:t>areas</a:t>
            </a:r>
            <a:endParaRPr sz="2133" dirty="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7294" y="1671319"/>
            <a:ext cx="5079191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26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667" y="528647"/>
            <a:ext cx="10307944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13" dirty="0"/>
              <a:t>Embedded</a:t>
            </a:r>
            <a:r>
              <a:rPr sz="4000" dirty="0"/>
              <a:t> </a:t>
            </a:r>
            <a:r>
              <a:rPr sz="4000" spc="-13" dirty="0"/>
              <a:t>Systems</a:t>
            </a:r>
            <a:r>
              <a:rPr sz="4000" dirty="0"/>
              <a:t> -</a:t>
            </a:r>
            <a:r>
              <a:rPr sz="4000" spc="-13" dirty="0"/>
              <a:t> Introduction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660401" y="1588346"/>
            <a:ext cx="8994140" cy="194576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57189" indent="-440256">
              <a:spcBef>
                <a:spcPts val="133"/>
              </a:spcBef>
              <a:buChar char="●"/>
              <a:tabLst>
                <a:tab pos="456342" algn="l"/>
                <a:tab pos="457189" algn="l"/>
              </a:tabLst>
            </a:pPr>
            <a:r>
              <a:rPr sz="2933" spc="-7" dirty="0">
                <a:latin typeface="Arial MT"/>
                <a:cs typeface="Arial MT"/>
              </a:rPr>
              <a:t>Costs</a:t>
            </a:r>
            <a:endParaRPr sz="2933">
              <a:latin typeface="Arial MT"/>
              <a:cs typeface="Arial MT"/>
            </a:endParaRPr>
          </a:p>
          <a:p>
            <a:pPr marL="965176" marR="6773" lvl="1" indent="-406390">
              <a:buChar char="○"/>
              <a:tabLst>
                <a:tab pos="964329" algn="l"/>
                <a:tab pos="965176" algn="l"/>
                <a:tab pos="3025911" algn="l"/>
                <a:tab pos="5115432" algn="l"/>
              </a:tabLst>
            </a:pPr>
            <a:r>
              <a:rPr sz="2400" spc="-7" dirty="0">
                <a:latin typeface="Arial MT"/>
                <a:cs typeface="Arial MT"/>
              </a:rPr>
              <a:t>Compare </a:t>
            </a:r>
            <a:r>
              <a:rPr sz="2400" spc="-13" dirty="0">
                <a:latin typeface="Arial MT"/>
                <a:cs typeface="Arial MT"/>
              </a:rPr>
              <a:t>technologies</a:t>
            </a:r>
            <a:r>
              <a:rPr sz="2400" spc="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by</a:t>
            </a:r>
            <a:r>
              <a:rPr sz="2400" spc="7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costs </a:t>
            </a:r>
            <a:r>
              <a:rPr sz="2400" dirty="0">
                <a:latin typeface="Arial MT"/>
                <a:cs typeface="Arial MT"/>
              </a:rPr>
              <a:t>--</a:t>
            </a:r>
            <a:r>
              <a:rPr sz="2400" spc="-7" dirty="0">
                <a:latin typeface="Arial MT"/>
                <a:cs typeface="Arial MT"/>
              </a:rPr>
              <a:t> best</a:t>
            </a:r>
            <a:r>
              <a:rPr sz="2400" spc="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depends</a:t>
            </a:r>
            <a:r>
              <a:rPr sz="2400" spc="-7" dirty="0">
                <a:latin typeface="Arial MT"/>
                <a:cs typeface="Arial MT"/>
              </a:rPr>
              <a:t> on </a:t>
            </a:r>
            <a:r>
              <a:rPr sz="2400" spc="-13" dirty="0">
                <a:latin typeface="Arial MT"/>
                <a:cs typeface="Arial MT"/>
              </a:rPr>
              <a:t>quantity </a:t>
            </a:r>
            <a:r>
              <a:rPr sz="2400" spc="-645" dirty="0">
                <a:latin typeface="Arial MT"/>
                <a:cs typeface="Arial MT"/>
              </a:rPr>
              <a:t> </a:t>
            </a:r>
            <a:r>
              <a:rPr sz="2400" spc="-40" dirty="0">
                <a:latin typeface="Arial MT"/>
                <a:cs typeface="Arial MT"/>
              </a:rPr>
              <a:t>Technology</a:t>
            </a:r>
            <a:r>
              <a:rPr sz="2400" spc="-47" dirty="0">
                <a:latin typeface="Arial MT"/>
                <a:cs typeface="Arial MT"/>
              </a:rPr>
              <a:t> </a:t>
            </a:r>
            <a:r>
              <a:rPr sz="2400" spc="-40" dirty="0">
                <a:latin typeface="Arial MT"/>
                <a:cs typeface="Arial MT"/>
              </a:rPr>
              <a:t>A:	</a:t>
            </a:r>
            <a:r>
              <a:rPr sz="2400" spc="-13" dirty="0">
                <a:latin typeface="Arial MT"/>
                <a:cs typeface="Arial MT"/>
              </a:rPr>
              <a:t>NRE=$2,000,	unit=$100</a:t>
            </a:r>
            <a:endParaRPr sz="2400">
              <a:latin typeface="Arial MT"/>
              <a:cs typeface="Arial MT"/>
            </a:endParaRPr>
          </a:p>
          <a:p>
            <a:pPr marL="965176" marR="2590735">
              <a:tabLst>
                <a:tab pos="3042844" algn="l"/>
                <a:tab pos="5216183" algn="l"/>
              </a:tabLst>
            </a:pPr>
            <a:r>
              <a:rPr sz="2400" spc="-133" dirty="0">
                <a:latin typeface="Arial MT"/>
                <a:cs typeface="Arial MT"/>
              </a:rPr>
              <a:t>T</a:t>
            </a:r>
            <a:r>
              <a:rPr sz="2400" spc="-152" dirty="0">
                <a:latin typeface="Arial MT"/>
                <a:cs typeface="Arial MT"/>
              </a:rPr>
              <a:t>e</a:t>
            </a:r>
            <a:r>
              <a:rPr sz="2400" spc="-20" dirty="0">
                <a:latin typeface="Arial MT"/>
                <a:cs typeface="Arial MT"/>
              </a:rPr>
              <a:t>c</a:t>
            </a:r>
            <a:r>
              <a:rPr sz="2400" spc="-7" dirty="0">
                <a:latin typeface="Arial MT"/>
                <a:cs typeface="Arial MT"/>
              </a:rPr>
              <a:t>hn</a:t>
            </a:r>
            <a:r>
              <a:rPr sz="2400" spc="-20" dirty="0">
                <a:latin typeface="Arial MT"/>
                <a:cs typeface="Arial MT"/>
              </a:rPr>
              <a:t>o</a:t>
            </a:r>
            <a:r>
              <a:rPr sz="2400" spc="-7" dirty="0">
                <a:latin typeface="Arial MT"/>
                <a:cs typeface="Arial MT"/>
              </a:rPr>
              <a:t>l</a:t>
            </a:r>
            <a:r>
              <a:rPr sz="2400" spc="-20" dirty="0">
                <a:latin typeface="Arial MT"/>
                <a:cs typeface="Arial MT"/>
              </a:rPr>
              <a:t>o</a:t>
            </a:r>
            <a:r>
              <a:rPr sz="2400" spc="-7" dirty="0">
                <a:latin typeface="Arial MT"/>
                <a:cs typeface="Arial MT"/>
              </a:rPr>
              <a:t>g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7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B</a:t>
            </a:r>
            <a:r>
              <a:rPr sz="2400" dirty="0">
                <a:latin typeface="Arial MT"/>
                <a:cs typeface="Arial MT"/>
              </a:rPr>
              <a:t>:	</a:t>
            </a:r>
            <a:r>
              <a:rPr sz="2400" spc="-13" dirty="0">
                <a:latin typeface="Arial MT"/>
                <a:cs typeface="Arial MT"/>
              </a:rPr>
              <a:t>N</a:t>
            </a:r>
            <a:r>
              <a:rPr sz="2400" spc="-7" dirty="0">
                <a:latin typeface="Arial MT"/>
                <a:cs typeface="Arial MT"/>
              </a:rPr>
              <a:t>RE</a:t>
            </a:r>
            <a:r>
              <a:rPr sz="2400" spc="7" dirty="0">
                <a:latin typeface="Arial MT"/>
                <a:cs typeface="Arial MT"/>
              </a:rPr>
              <a:t>=</a:t>
            </a:r>
            <a:r>
              <a:rPr sz="2400" spc="-20" dirty="0">
                <a:latin typeface="Arial MT"/>
                <a:cs typeface="Arial MT"/>
              </a:rPr>
              <a:t>$</a:t>
            </a:r>
            <a:r>
              <a:rPr sz="2400" spc="-7" dirty="0">
                <a:latin typeface="Arial MT"/>
                <a:cs typeface="Arial MT"/>
              </a:rPr>
              <a:t>3</a:t>
            </a:r>
            <a:r>
              <a:rPr sz="2400" spc="-20" dirty="0">
                <a:latin typeface="Arial MT"/>
                <a:cs typeface="Arial MT"/>
              </a:rPr>
              <a:t>0</a:t>
            </a:r>
            <a:r>
              <a:rPr sz="2400" spc="7" dirty="0">
                <a:latin typeface="Arial MT"/>
                <a:cs typeface="Arial MT"/>
              </a:rPr>
              <a:t>,</a:t>
            </a:r>
            <a:r>
              <a:rPr sz="2400" spc="-20" dirty="0">
                <a:latin typeface="Arial MT"/>
                <a:cs typeface="Arial MT"/>
              </a:rPr>
              <a:t>0</a:t>
            </a:r>
            <a:r>
              <a:rPr sz="2400" spc="-7" dirty="0">
                <a:latin typeface="Arial MT"/>
                <a:cs typeface="Arial MT"/>
              </a:rPr>
              <a:t>00</a:t>
            </a:r>
            <a:r>
              <a:rPr sz="2400" dirty="0">
                <a:latin typeface="Arial MT"/>
                <a:cs typeface="Arial MT"/>
              </a:rPr>
              <a:t>,	</a:t>
            </a:r>
            <a:r>
              <a:rPr sz="2400" spc="-20" dirty="0">
                <a:latin typeface="Arial MT"/>
                <a:cs typeface="Arial MT"/>
              </a:rPr>
              <a:t>u</a:t>
            </a:r>
            <a:r>
              <a:rPr sz="2400" spc="-7" dirty="0">
                <a:latin typeface="Arial MT"/>
                <a:cs typeface="Arial MT"/>
              </a:rPr>
              <a:t>nit=$30  </a:t>
            </a:r>
            <a:r>
              <a:rPr sz="2400" spc="-40" dirty="0">
                <a:latin typeface="Arial MT"/>
                <a:cs typeface="Arial MT"/>
              </a:rPr>
              <a:t>Technology</a:t>
            </a:r>
            <a:r>
              <a:rPr sz="2400" spc="13" dirty="0">
                <a:latin typeface="Arial MT"/>
                <a:cs typeface="Arial MT"/>
              </a:rPr>
              <a:t> </a:t>
            </a:r>
            <a:r>
              <a:rPr sz="2400" spc="-7" dirty="0">
                <a:latin typeface="Arial MT"/>
                <a:cs typeface="Arial MT"/>
              </a:rPr>
              <a:t>C:	</a:t>
            </a:r>
            <a:r>
              <a:rPr sz="2400" spc="-13" dirty="0">
                <a:latin typeface="Arial MT"/>
                <a:cs typeface="Arial MT"/>
              </a:rPr>
              <a:t>NRE=$100,000,</a:t>
            </a:r>
            <a:r>
              <a:rPr sz="2400" spc="-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unit=$2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4426" y="3720252"/>
            <a:ext cx="7075263" cy="298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97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4C42-DF05-8252-78C5-0B82212E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vs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F807E-EE8A-C88C-52C4-C1833F102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3AFD4-66D4-BAC3-E1FA-05FB60175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Microcontrollers &amp; Embedded Systems 01 Introducion 2023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57AE2-1C1A-B54D-8B8E-939F90FF0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0" y="1368081"/>
            <a:ext cx="3724181" cy="3724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4AAD9-3415-CA5C-E41C-4A9F7022C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783" y="1368081"/>
            <a:ext cx="3851290" cy="3851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5052C-96A5-6249-702C-0143AB668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423" y="678889"/>
            <a:ext cx="3378187" cy="2498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417322-D61E-BE20-8159-C4AD18E89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331" y="3440444"/>
            <a:ext cx="3589463" cy="300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05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F821-971E-6606-D6B9-00280324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11E6D-4516-49D4-F5D3-A474C2491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embedded systems?</a:t>
            </a:r>
          </a:p>
          <a:p>
            <a:r>
              <a:rPr lang="en-US" dirty="0"/>
              <a:t>Applications</a:t>
            </a:r>
          </a:p>
          <a:p>
            <a:r>
              <a:rPr lang="en-US" dirty="0"/>
              <a:t>Embedded system components</a:t>
            </a:r>
          </a:p>
          <a:p>
            <a:r>
              <a:rPr lang="en-US" dirty="0"/>
              <a:t>Development process of the Embedded Systems</a:t>
            </a:r>
          </a:p>
          <a:p>
            <a:r>
              <a:rPr lang="en-US" dirty="0"/>
              <a:t>Hardware</a:t>
            </a:r>
          </a:p>
          <a:p>
            <a:r>
              <a:rPr lang="en-US" dirty="0"/>
              <a:t>Software</a:t>
            </a:r>
          </a:p>
          <a:p>
            <a:r>
              <a:rPr lang="en-US" dirty="0"/>
              <a:t>Embedded system programming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F4C60-FB3C-92E5-4D0B-0B3151EA5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92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5DA2C-72EB-2BE5-5B2F-91A75580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44A4E-3D0C-F94A-C2F8-6C2031BEF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Clock frequency, instructions per second – not good measures </a:t>
            </a:r>
          </a:p>
          <a:p>
            <a:pPr lvl="1"/>
            <a:r>
              <a:rPr lang="en-US" dirty="0"/>
              <a:t>Digital camera example – a user cares about how fast it processes images, not clock speed or instructions per second </a:t>
            </a:r>
          </a:p>
          <a:p>
            <a:r>
              <a:rPr lang="en-US" dirty="0"/>
              <a:t>Latency (response time) </a:t>
            </a:r>
          </a:p>
          <a:p>
            <a:pPr lvl="1"/>
            <a:r>
              <a:rPr lang="en-US" dirty="0"/>
              <a:t>Time between task start and end e.g., Camera’s A and B process images in 0.25 seconds </a:t>
            </a:r>
          </a:p>
          <a:p>
            <a:r>
              <a:rPr lang="en-US" dirty="0"/>
              <a:t>Throughput </a:t>
            </a:r>
          </a:p>
          <a:p>
            <a:pPr lvl="1"/>
            <a:r>
              <a:rPr lang="en-US" dirty="0"/>
              <a:t>Tasks per second, e.g. Camera A processes 4 images per second </a:t>
            </a:r>
          </a:p>
          <a:p>
            <a:pPr lvl="1"/>
            <a:r>
              <a:rPr lang="en-US" dirty="0"/>
              <a:t>Throughput can be more than latency seems to imply due to concurrency, e.g. Camera B may process 8 images per second (by capturing a new image while previous image is being stored). </a:t>
            </a:r>
          </a:p>
          <a:p>
            <a:pPr lvl="1"/>
            <a:r>
              <a:rPr lang="en-US" dirty="0"/>
              <a:t>Speedup of B over S = B’s performance / A’s performance </a:t>
            </a:r>
          </a:p>
          <a:p>
            <a:pPr lvl="1"/>
            <a:r>
              <a:rPr lang="en-US" dirty="0"/>
              <a:t>Throughput speedup = 8/4 = 2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4DCF7-BC1B-B7F7-02A0-390F6354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Microcontrollers &amp; Embedded Systems 01 Introducion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70D1C-D477-58A7-C7DE-CF5AA7A38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928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64FD-0617-3426-4958-93DE12D9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1E8A7-3FFC-91C9-78BA-AD9BB6C57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of an embedded system to perform its intended functions reliably and consistently over time</a:t>
            </a:r>
          </a:p>
          <a:p>
            <a:r>
              <a:rPr lang="en-US" dirty="0"/>
              <a:t>Stability is a crucial aspect of embedded systems, as they are often used in critical applications where any failure or unexpected behavior can have serious consequences.</a:t>
            </a:r>
          </a:p>
          <a:p>
            <a:r>
              <a:rPr lang="en-US" b="1" dirty="0"/>
              <a:t>Factors</a:t>
            </a:r>
          </a:p>
          <a:p>
            <a:r>
              <a:rPr lang="en-US" dirty="0"/>
              <a:t>Hardware Reliability: The underlying hardware components, such as microcontrollers, sensors, and other peripherals, should be reliable and capable of withstanding the operating conditions. </a:t>
            </a:r>
          </a:p>
          <a:p>
            <a:r>
              <a:rPr lang="en-US" dirty="0"/>
              <a:t>Software Robustness: The embedded software running on the system should be well-designed, efficient, and free from bugs.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0F45E-1EF0-65C5-94AF-D70072540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2DED1-7F0B-7F31-2DE1-450FCF511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Microcontrollers &amp; Embedded Systems 01 Introducion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90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9E9F-A381-80A0-4CA5-67EBA7B4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Stability Factors.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620A1-1CAB-0D15-35FD-5E0F2C74A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Real-time Responsiveness</a:t>
            </a:r>
            <a:r>
              <a:rPr lang="en-US" dirty="0"/>
              <a:t>: Many embedded systems require real-time responses to external events or inputs. </a:t>
            </a:r>
          </a:p>
          <a:p>
            <a:r>
              <a:rPr lang="en-US" b="1" dirty="0"/>
              <a:t>Power Management</a:t>
            </a:r>
            <a:r>
              <a:rPr lang="en-US" dirty="0"/>
              <a:t>: Embedded systems are often powered by batteries or other limited power sources. Effective power management techniques should be implemented to optimize power consumption.</a:t>
            </a:r>
          </a:p>
          <a:p>
            <a:r>
              <a:rPr lang="en-US" b="1" dirty="0"/>
              <a:t>Maintenance and Updates</a:t>
            </a:r>
            <a:r>
              <a:rPr lang="en-US" dirty="0"/>
              <a:t>: Embedded systems may require occasional firmware updates or software patches to address bugs, security vulnerabilities, or add new features.</a:t>
            </a:r>
          </a:p>
          <a:p>
            <a:r>
              <a:rPr lang="en-US" b="1" dirty="0"/>
              <a:t>Validation and Certification</a:t>
            </a:r>
            <a:r>
              <a:rPr lang="en-US" dirty="0"/>
              <a:t>: In safety-critical applications, embedded systems may need to undergo rigorous validation and certification processes.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335E0-4B9B-A978-5CC3-70DCC4E51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B3A46-C655-68CF-897C-A249134F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Microcontrollers &amp; Embedded Systems 01 Introducion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04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BB671-3FD4-C5DC-D80D-18B1666D2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CFAEB-D902-5175-F847-2E281D9A8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2" r="1706" b="-4"/>
          <a:stretch/>
        </p:blipFill>
        <p:spPr>
          <a:xfrm>
            <a:off x="572492" y="2002056"/>
            <a:ext cx="4317838" cy="4580828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C33B3-E139-906F-2D94-7DBA9D26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4" y="2002056"/>
            <a:ext cx="7095545" cy="4580828"/>
          </a:xfrm>
        </p:spPr>
        <p:txBody>
          <a:bodyPr anchor="t"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/>
              <a:t>What is an “</a:t>
            </a:r>
            <a:r>
              <a:rPr lang="en-US" b="1" dirty="0"/>
              <a:t>Embedded system</a:t>
            </a:r>
            <a:r>
              <a:rPr lang="en-US" dirty="0"/>
              <a:t>”? </a:t>
            </a:r>
          </a:p>
          <a:p>
            <a:pPr marL="0" indent="0" algn="just">
              <a:buNone/>
            </a:pPr>
            <a:r>
              <a:rPr lang="en-US" dirty="0"/>
              <a:t>Embedded system is a system that has embedded software and hardware, which makes it a system dedicated for an application or product or a part of a larger system.</a:t>
            </a:r>
          </a:p>
          <a:p>
            <a:pPr marL="0" indent="0" algn="just">
              <a:buNone/>
            </a:pPr>
            <a:r>
              <a:rPr lang="en-US" b="1" dirty="0"/>
              <a:t>Definition: </a:t>
            </a:r>
          </a:p>
          <a:p>
            <a:pPr algn="just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 embedded system is a controller with a dedicated function within a larger mechanical or electrical system. [Wikipedia]</a:t>
            </a:r>
          </a:p>
          <a:p>
            <a:pPr>
              <a:defRPr/>
            </a:pPr>
            <a:r>
              <a:rPr lang="en-US" dirty="0">
                <a:solidFill>
                  <a:srgbClr val="00B050"/>
                </a:solidFill>
              </a:rPr>
              <a:t>“</a:t>
            </a:r>
            <a:r>
              <a:rPr lang="en-US" dirty="0">
                <a:solidFill>
                  <a:srgbClr val="00B050"/>
                </a:solidFill>
                <a:latin typeface="Arial" pitchFamily="34" charset="0"/>
              </a:rPr>
              <a:t>Any sort of device which includes a programmable computer but itself is not intended to be a general-purpose computer</a:t>
            </a:r>
            <a:r>
              <a:rPr lang="en-US" dirty="0">
                <a:solidFill>
                  <a:srgbClr val="00B050"/>
                </a:solidFill>
              </a:rPr>
              <a:t>” [</a:t>
            </a:r>
            <a:r>
              <a:rPr lang="en-US" dirty="0">
                <a:solidFill>
                  <a:srgbClr val="00B050"/>
                </a:solidFill>
                <a:latin typeface="Arial" pitchFamily="34" charset="0"/>
              </a:rPr>
              <a:t>Wayne Wolf]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C3DC8-6BB2-A563-8820-45FA3EEA0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91A3952-A237-4C1E-B169-F29C0CF1F605}" type="slidenum">
              <a:rPr lang="en-US" sz="18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4018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7A396E-48D8-845D-F19E-7BDBDC609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9245" y="185241"/>
            <a:ext cx="8698284" cy="65237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EEE3D-B46C-9A1F-9C12-64A8A3C3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875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BEFE6-C630-A07A-DC07-2EEF61E74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495" y="141889"/>
            <a:ext cx="10295532" cy="64323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3CF44-D7CE-9770-DD6B-F1242993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91A3952-A237-4C1E-B169-F29C0CF1F605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11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CF274-3A01-8A96-1B1F-A736B6CC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How many do we use?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C1B9F-CF90-5E88-5890-DEEF48EBA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middle-class American home has 40 to 50 embedded processors in it </a:t>
            </a:r>
          </a:p>
          <a:p>
            <a:r>
              <a:rPr lang="en-US" dirty="0"/>
              <a:t>Microwave, washer, dryer, dishwasher, TV, VCR, stereo, hair dryer, coffee maker, remote control, humidifier, heater, toys, etc. </a:t>
            </a:r>
          </a:p>
          <a:p>
            <a:r>
              <a:rPr lang="en-US" dirty="0"/>
              <a:t>Luxury cars have over 60 embedded processors</a:t>
            </a:r>
          </a:p>
          <a:p>
            <a:r>
              <a:rPr lang="en-US" dirty="0"/>
              <a:t>Brakes, steering, windows, locks, ignition, dashboard displays, transmission, mirrors, etc. </a:t>
            </a:r>
          </a:p>
          <a:p>
            <a:r>
              <a:rPr lang="en-US" dirty="0"/>
              <a:t>Personal computers have over 10 embedded processors </a:t>
            </a:r>
          </a:p>
          <a:p>
            <a:r>
              <a:rPr lang="en-US" dirty="0"/>
              <a:t>Graphics accelerator, mouse, keyboard, hard-drive, CD-ROM, bus interface, network card, etc. </a:t>
            </a:r>
          </a:p>
          <a:p>
            <a:pPr marL="0" indent="0">
              <a:buNone/>
            </a:pPr>
            <a:r>
              <a:rPr lang="en-US" dirty="0"/>
              <a:t>								- Mike Schulte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EB105-AF07-1C37-E48A-FF683A18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783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8F5D-B09E-93CC-B243-9AB736F2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C00A341-14F9-EE54-B59F-FB8507EEC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0631" y="467363"/>
            <a:ext cx="9298148" cy="604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C6997-5B36-1E1C-C8A6-1E848586C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91A3952-A237-4C1E-B169-F29C0CF1F605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035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D349-F58E-5883-A095-C38FD67F6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8B853-A563-D696-F654-557CA2318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1960s. Charles Stark Draper developed an integrated circuit in 1961 to reduce the size and weight of the Apollo Guidance Computer</a:t>
            </a:r>
          </a:p>
          <a:p>
            <a:r>
              <a:rPr lang="en-US" sz="2400" dirty="0"/>
              <a:t>In 1965, </a:t>
            </a:r>
            <a:r>
              <a:rPr lang="en-US" sz="2400" dirty="0" err="1"/>
              <a:t>Autonetics</a:t>
            </a:r>
            <a:r>
              <a:rPr lang="en-US" sz="2400" dirty="0"/>
              <a:t>, now a part of Boeing, developed the D-17B, the computer used in the Minuteman I missile guidance system.</a:t>
            </a:r>
          </a:p>
          <a:p>
            <a:r>
              <a:rPr lang="en-US" sz="2400" dirty="0"/>
              <a:t>1968, the first embedded system for a vehicle was released; the Volkswagen 1600 used a microprocessor to control its electronic fuel injection system.</a:t>
            </a:r>
          </a:p>
          <a:p>
            <a:r>
              <a:rPr lang="en-US" sz="2400" dirty="0"/>
              <a:t>First microcontroller was developed by Texas Instruments in 1971.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72216-E931-1CF8-92E5-788123B0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3952-A237-4C1E-B169-F29C0CF1F60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7BAA3-8972-DA9A-15D9-65A75AAA8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22" y="4030791"/>
            <a:ext cx="3581400" cy="2148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D6674F-636E-9D61-D397-88BC47808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429" y="4030791"/>
            <a:ext cx="3227328" cy="214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70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4029</TotalTime>
  <Words>1737</Words>
  <Application>Microsoft Office PowerPoint</Application>
  <PresentationFormat>Widescreen</PresentationFormat>
  <Paragraphs>232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Black</vt:lpstr>
      <vt:lpstr>Arial MT</vt:lpstr>
      <vt:lpstr>Calibri</vt:lpstr>
      <vt:lpstr>Calibri Light</vt:lpstr>
      <vt:lpstr>Office Theme</vt:lpstr>
      <vt:lpstr>ET2223 Microprocessors Microcontrollers &amp; Embedded Systems</vt:lpstr>
      <vt:lpstr>Introduction</vt:lpstr>
      <vt:lpstr>Contents</vt:lpstr>
      <vt:lpstr>Introduction</vt:lpstr>
      <vt:lpstr>PowerPoint Presentation</vt:lpstr>
      <vt:lpstr>PowerPoint Presentation</vt:lpstr>
      <vt:lpstr>How many do we use?</vt:lpstr>
      <vt:lpstr>Applications</vt:lpstr>
      <vt:lpstr>History</vt:lpstr>
      <vt:lpstr>History </vt:lpstr>
      <vt:lpstr>Computers vs ES</vt:lpstr>
      <vt:lpstr>General purpose Computers vs ES</vt:lpstr>
      <vt:lpstr>Introduction</vt:lpstr>
      <vt:lpstr>Introduction</vt:lpstr>
      <vt:lpstr>Block Diagram</vt:lpstr>
      <vt:lpstr>ES</vt:lpstr>
      <vt:lpstr>Embedded systems </vt:lpstr>
      <vt:lpstr>Different types of ES</vt:lpstr>
      <vt:lpstr>Different types of ES</vt:lpstr>
      <vt:lpstr>Typical Constraints of ES</vt:lpstr>
      <vt:lpstr>Development Process</vt:lpstr>
      <vt:lpstr>Design Challenges</vt:lpstr>
      <vt:lpstr>Common Design Metrics</vt:lpstr>
      <vt:lpstr>Common Design Metrics</vt:lpstr>
      <vt:lpstr>Cost</vt:lpstr>
      <vt:lpstr>Time to Market</vt:lpstr>
      <vt:lpstr>Embedded Systems - Introduction</vt:lpstr>
      <vt:lpstr>Embedded Systems - Introduction</vt:lpstr>
      <vt:lpstr>Requirements vs Cost</vt:lpstr>
      <vt:lpstr>Performance</vt:lpstr>
      <vt:lpstr>Stability</vt:lpstr>
      <vt:lpstr>Stability Factors.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Budditha Hettige</dc:creator>
  <cp:lastModifiedBy>Dr. Budditha Hettige</cp:lastModifiedBy>
  <cp:revision>78</cp:revision>
  <dcterms:created xsi:type="dcterms:W3CDTF">2019-10-01T20:54:45Z</dcterms:created>
  <dcterms:modified xsi:type="dcterms:W3CDTF">2023-08-20T11:16:30Z</dcterms:modified>
</cp:coreProperties>
</file>